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2" r:id="rId6"/>
    <p:sldId id="263" r:id="rId7"/>
    <p:sldId id="273" r:id="rId8"/>
    <p:sldId id="275" r:id="rId9"/>
    <p:sldId id="276" r:id="rId10"/>
    <p:sldId id="277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88" d="100"/>
          <a:sy n="88" d="100"/>
        </p:scale>
        <p:origin x="-235" y="-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FD42F7-718C-4B98-AAEC-167E6DDD60A7}" type="datetimeFigureOut">
              <a:rPr lang="en-US" smtClean="0"/>
              <a:t>10/16/2021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B2AA4F-B828-4D7C-AFD3-893933DAFC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49029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Text Placeholder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BBC2E2-49F8-4466-85F0-7B40B31F7858}" type="datetimeFigureOut">
              <a:rPr lang="en-US" smtClean="0"/>
              <a:t>10/16/2021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5679A-4BB7-4616-A709-81EC8A64641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BBC2E2-49F8-4466-85F0-7B40B31F7858}" type="datetimeFigureOut">
              <a:rPr lang="en-US" smtClean="0"/>
              <a:t>10/16/2021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5679A-4BB7-4616-A709-81EC8A64641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BBC2E2-49F8-4466-85F0-7B40B31F7858}" type="datetimeFigureOut">
              <a:rPr lang="en-US" smtClean="0"/>
              <a:t>10/16/2021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5679A-4BB7-4616-A709-81EC8A64641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BBC2E2-49F8-4466-85F0-7B40B31F7858}" type="datetimeFigureOut">
              <a:rPr lang="en-US" smtClean="0"/>
              <a:t>10/16/2021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5679A-4BB7-4616-A709-81EC8A64641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BBC2E2-49F8-4466-85F0-7B40B31F7858}" type="datetimeFigureOut">
              <a:rPr lang="en-US" smtClean="0"/>
              <a:t>10/16/2021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5679A-4BB7-4616-A709-81EC8A64641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BBC2E2-49F8-4466-85F0-7B40B31F7858}" type="datetimeFigureOut">
              <a:rPr lang="en-US" smtClean="0"/>
              <a:t>10/16/2021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5679A-4BB7-4616-A709-81EC8A64641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BBC2E2-49F8-4466-85F0-7B40B31F7858}" type="datetimeFigureOut">
              <a:rPr lang="en-US" smtClean="0"/>
              <a:t>10/16/2021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5679A-4BB7-4616-A709-81EC8A64641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BBC2E2-49F8-4466-85F0-7B40B31F7858}" type="datetimeFigureOut">
              <a:rPr lang="en-US" smtClean="0"/>
              <a:t>10/16/2021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5679A-4BB7-4616-A709-81EC8A64641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BBC2E2-49F8-4466-85F0-7B40B31F7858}" type="datetimeFigureOut">
              <a:rPr lang="en-US" smtClean="0"/>
              <a:t>10/16/2021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5679A-4BB7-4616-A709-81EC8A64641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BBC2E2-49F8-4466-85F0-7B40B31F7858}" type="datetimeFigureOut">
              <a:rPr lang="en-US" smtClean="0"/>
              <a:t>10/16/2021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5679A-4BB7-4616-A709-81EC8A64641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BBC2E2-49F8-4466-85F0-7B40B31F7858}" type="datetimeFigureOut">
              <a:rPr lang="en-US" smtClean="0"/>
              <a:t>10/16/2021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5679A-4BB7-4616-A709-81EC8A64641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BBC2E2-49F8-4466-85F0-7B40B31F7858}" type="datetimeFigureOut">
              <a:rPr lang="en-US" smtClean="0"/>
              <a:t>10/16/2021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05679A-4BB7-4616-A709-81EC8A646414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notesSlide" Target="../notesSlides/notesSlide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microsoft.com/office/2007/relationships/media" Target="../media/media3.mp3"/><Relationship Id="rId7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audio" Target="../media/media1.mp3"/><Relationship Id="rId5" Type="http://schemas.microsoft.com/office/2007/relationships/media" Target="../media/media1.mp3"/><Relationship Id="rId10" Type="http://schemas.openxmlformats.org/officeDocument/2006/relationships/image" Target="../media/image4.png"/><Relationship Id="rId4" Type="http://schemas.openxmlformats.org/officeDocument/2006/relationships/audio" Target="../media/media3.mp3"/><Relationship Id="rId9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2.xml"/><Relationship Id="rId7" Type="http://schemas.microsoft.com/office/2007/relationships/hdphoto" Target="../media/hdphoto1.wdp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8.png"/><Relationship Id="rId5" Type="http://schemas.openxmlformats.org/officeDocument/2006/relationships/image" Target="../media/image4.png"/><Relationship Id="rId4" Type="http://schemas.openxmlformats.org/officeDocument/2006/relationships/image" Target="../media/image7.png"/><Relationship Id="rId9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2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1.png"/><Relationship Id="rId5" Type="http://schemas.openxmlformats.org/officeDocument/2006/relationships/image" Target="../media/image4.pn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77215" y="992505"/>
            <a:ext cx="5371465" cy="3128645"/>
          </a:xfrm>
        </p:spPr>
        <p:txBody>
          <a:bodyPr>
            <a:normAutofit/>
          </a:bodyPr>
          <a:lstStyle/>
          <a:p>
            <a:r>
              <a:rPr lang="en-US" sz="4800" b="1" dirty="0">
                <a:solidFill>
                  <a:srgbClr val="4C1C5A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TRƯỜNG CHUYÊN BIỆT QUẬN 10</a:t>
            </a:r>
            <a:r>
              <a:rPr lang="en-US" sz="4800" b="1" dirty="0">
                <a:solidFill>
                  <a:srgbClr val="4C1C5A"/>
                </a:solidFill>
                <a:latin typeface="Times New Roman" panose="02020603050405020304" charset="0"/>
                <a:cs typeface="Times New Roman" panose="02020603050405020304" charset="0"/>
              </a:rPr>
              <a:t/>
            </a:r>
            <a:br>
              <a:rPr lang="en-US" sz="4800" b="1" dirty="0">
                <a:solidFill>
                  <a:srgbClr val="4C1C5A"/>
                </a:solidFill>
                <a:latin typeface="Times New Roman" panose="02020603050405020304" charset="0"/>
                <a:cs typeface="Times New Roman" panose="02020603050405020304" charset="0"/>
              </a:rPr>
            </a:br>
            <a:endParaRPr lang="en-US" sz="480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633845" y="802640"/>
            <a:ext cx="4852670" cy="3319145"/>
          </a:xfrm>
        </p:spPr>
        <p:txBody>
          <a:bodyPr>
            <a:normAutofit fontScale="80000"/>
          </a:bodyPr>
          <a:lstStyle/>
          <a:p>
            <a:endParaRPr lang="en-US" sz="4000" b="1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r>
              <a:rPr lang="en-US" sz="4000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CHÀO MỪNG CÁC BẠN ĐẾN VỚI BÀI HỌC</a:t>
            </a:r>
            <a:endParaRPr lang="en-US" sz="4000" b="1" dirty="0"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en-US" sz="4000" b="1" dirty="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sz="4000" b="1" u="sng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MÔN:</a:t>
            </a:r>
            <a:r>
              <a:rPr lang="en-US" sz="4000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 TIẾNG VIỆT</a:t>
            </a:r>
            <a:endParaRPr lang="en-US" sz="4000" b="1" dirty="0"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en-US" sz="4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build="p"/>
      <p:bldP spid="3" grpId="1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1265" y="657225"/>
            <a:ext cx="4661535" cy="4820920"/>
          </a:xfrm>
        </p:spPr>
        <p:txBody>
          <a:bodyPr/>
          <a:lstStyle/>
          <a:p>
            <a:r>
              <a:rPr lang="en-US" sz="3600">
                <a:latin typeface="HP001 4 hàng 2 ô ly" panose="020B0603050302020204" charset="0"/>
                <a:cs typeface="HP001 4 hàng 2 ô ly" panose="020B0603050302020204" charset="0"/>
              </a:rPr>
              <a:t>ba ba      </a:t>
            </a:r>
            <a:r>
              <a:rPr lang="en-US" sz="3600" b="1">
                <a:latin typeface="HP001 4 hàng 2 ô ly" panose="020B0603050302020204" charset="0"/>
                <a:cs typeface="HP001 4 hàng 2 ô ly" panose="020B0603050302020204" charset="0"/>
              </a:rPr>
              <a:t>.</a:t>
            </a:r>
            <a:r>
              <a:rPr lang="en-US" sz="3600">
                <a:latin typeface="HP001 4 hàng 2 ô ly" panose="020B0603050302020204" charset="0"/>
                <a:cs typeface="HP001 4 hàng 2 ô ly" panose="020B0603050302020204" charset="0"/>
              </a:rPr>
              <a:t>                   </a:t>
            </a:r>
            <a:br>
              <a:rPr lang="en-US" sz="3600">
                <a:latin typeface="HP001 4 hàng 2 ô ly" panose="020B0603050302020204" charset="0"/>
                <a:cs typeface="HP001 4 hàng 2 ô ly" panose="020B0603050302020204" charset="0"/>
              </a:rPr>
            </a:br>
            <a:r>
              <a:rPr lang="en-US" sz="3600">
                <a:latin typeface="HP001 4 hàng 2 ô ly" panose="020B0603050302020204" charset="0"/>
                <a:cs typeface="HP001 4 hàng 2 ô ly" panose="020B0603050302020204" charset="0"/>
              </a:rPr>
              <a:t/>
            </a:r>
            <a:br>
              <a:rPr lang="en-US" sz="3600">
                <a:latin typeface="HP001 4 hàng 2 ô ly" panose="020B0603050302020204" charset="0"/>
                <a:cs typeface="HP001 4 hàng 2 ô ly" panose="020B0603050302020204" charset="0"/>
              </a:rPr>
            </a:br>
            <a:r>
              <a:rPr lang="en-US" sz="3600">
                <a:latin typeface="HP001 4 hàng 2 ô ly" panose="020B0603050302020204" charset="0"/>
                <a:cs typeface="HP001 4 hàng 2 ô ly" panose="020B0603050302020204" charset="0"/>
              </a:rPr>
              <a:t>ba ba      .               </a:t>
            </a:r>
            <a:br>
              <a:rPr lang="en-US" sz="3600">
                <a:latin typeface="HP001 4 hàng 2 ô ly" panose="020B0603050302020204" charset="0"/>
                <a:cs typeface="HP001 4 hàng 2 ô ly" panose="020B0603050302020204" charset="0"/>
              </a:rPr>
            </a:br>
            <a:r>
              <a:rPr lang="en-US" sz="3600">
                <a:latin typeface="HP001 4 hàng 2 ô ly" panose="020B0603050302020204" charset="0"/>
                <a:cs typeface="HP001 4 hàng 2 ô ly" panose="020B0603050302020204" charset="0"/>
              </a:rPr>
              <a:t/>
            </a:r>
            <a:br>
              <a:rPr lang="en-US" sz="3600">
                <a:latin typeface="HP001 4 hàng 2 ô ly" panose="020B0603050302020204" charset="0"/>
                <a:cs typeface="HP001 4 hàng 2 ô ly" panose="020B0603050302020204" charset="0"/>
              </a:rPr>
            </a:br>
            <a:r>
              <a:rPr lang="en-US" sz="3600">
                <a:latin typeface="HP001 4 hàng 2 ô ly" panose="020B0603050302020204" charset="0"/>
                <a:cs typeface="HP001 4 hàng 2 ô ly" panose="020B0603050302020204" charset="0"/>
              </a:rPr>
              <a:t>ba ba      .               </a:t>
            </a:r>
            <a:br>
              <a:rPr lang="en-US" sz="3600">
                <a:latin typeface="HP001 4 hàng 2 ô ly" panose="020B0603050302020204" charset="0"/>
                <a:cs typeface="HP001 4 hàng 2 ô ly" panose="020B0603050302020204" charset="0"/>
              </a:rPr>
            </a:br>
            <a:r>
              <a:rPr lang="en-US" sz="3600">
                <a:latin typeface="HP001 4 hàng 2 ô ly" panose="020B0603050302020204" charset="0"/>
                <a:cs typeface="HP001 4 hàng 2 ô ly" panose="020B0603050302020204" charset="0"/>
              </a:rPr>
              <a:t/>
            </a:r>
            <a:br>
              <a:rPr lang="en-US" sz="3600">
                <a:latin typeface="HP001 4 hàng 2 ô ly" panose="020B0603050302020204" charset="0"/>
                <a:cs typeface="HP001 4 hàng 2 ô ly" panose="020B0603050302020204" charset="0"/>
              </a:rPr>
            </a:br>
            <a:r>
              <a:rPr lang="en-US" sz="3600">
                <a:latin typeface="HP001 4 hàng 2 ô ly" panose="020B0603050302020204" charset="0"/>
                <a:cs typeface="HP001 4 hàng 2 ô ly" panose="020B0603050302020204" charset="0"/>
              </a:rPr>
              <a:t>ba ba      .              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96965" y="796290"/>
            <a:ext cx="4827270" cy="4681855"/>
          </a:xfrm>
        </p:spPr>
        <p:txBody>
          <a:bodyPr/>
          <a:lstStyle/>
          <a:p>
            <a:pPr marL="0" indent="0">
              <a:buNone/>
            </a:pPr>
            <a:r>
              <a:rPr lang="en-US" sz="3600">
                <a:latin typeface="HP001 4 hàng 2 ô ly" panose="020B0603050302020204" charset="0"/>
                <a:cs typeface="HP001 4 hàng 2 ô ly" panose="020B0603050302020204" charset="0"/>
              </a:rPr>
              <a:t> ba ba       .           </a:t>
            </a:r>
          </a:p>
          <a:p>
            <a:pPr marL="0" indent="0">
              <a:buNone/>
            </a:pPr>
            <a:endParaRPr lang="en-US" sz="3600">
              <a:latin typeface="HP001 4 hàng 2 ô ly" panose="020B0603050302020204" charset="0"/>
              <a:cs typeface="HP001 4 hàng 2 ô ly" panose="020B0603050302020204" charset="0"/>
            </a:endParaRPr>
          </a:p>
          <a:p>
            <a:pPr marL="0" indent="0">
              <a:buNone/>
            </a:pPr>
            <a:r>
              <a:rPr lang="en-US" sz="3600">
                <a:latin typeface="HP001 4 hàng 2 ô ly" panose="020B0603050302020204" charset="0"/>
                <a:cs typeface="HP001 4 hàng 2 ô ly" panose="020B0603050302020204" charset="0"/>
              </a:rPr>
              <a:t> ba ba       .           </a:t>
            </a:r>
          </a:p>
          <a:p>
            <a:pPr marL="0" indent="0">
              <a:buNone/>
            </a:pPr>
            <a:endParaRPr lang="en-US" sz="3600">
              <a:latin typeface="HP001 4 hàng 2 ô ly" panose="020B0603050302020204" charset="0"/>
              <a:cs typeface="HP001 4 hàng 2 ô ly" panose="020B0603050302020204" charset="0"/>
            </a:endParaRPr>
          </a:p>
          <a:p>
            <a:pPr marL="0" indent="0">
              <a:buNone/>
            </a:pPr>
            <a:r>
              <a:rPr lang="en-US" sz="3600">
                <a:latin typeface="HP001 4 hàng 2 ô ly" panose="020B0603050302020204" charset="0"/>
                <a:cs typeface="HP001 4 hàng 2 ô ly" panose="020B0603050302020204" charset="0"/>
              </a:rPr>
              <a:t>  ba ba      .                  </a:t>
            </a:r>
          </a:p>
          <a:p>
            <a:pPr marL="0" indent="0">
              <a:buNone/>
            </a:pPr>
            <a:endParaRPr lang="en-US" sz="3600">
              <a:latin typeface="HP001 4 hàng 2 ô ly" panose="020B0603050302020204" charset="0"/>
              <a:cs typeface="HP001 4 hàng 2 ô ly" panose="020B0603050302020204" charset="0"/>
            </a:endParaRPr>
          </a:p>
          <a:p>
            <a:pPr marL="0" indent="0">
              <a:buNone/>
            </a:pPr>
            <a:r>
              <a:rPr lang="en-US" sz="3600">
                <a:latin typeface="HP001 4 hàng 2 ô ly" panose="020B0603050302020204" charset="0"/>
                <a:cs typeface="HP001 4 hàng 2 ô ly" panose="020B0603050302020204" charset="0"/>
              </a:rPr>
              <a:t>  ba ba      .                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365125"/>
            <a:ext cx="9982200" cy="1325880"/>
          </a:xfrm>
        </p:spPr>
        <p:txBody>
          <a:bodyPr>
            <a:normAutofit/>
          </a:bodyPr>
          <a:lstStyle/>
          <a:p>
            <a:pPr algn="l"/>
            <a:r>
              <a:rPr lang="en-US" sz="48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Chủ đề : Những bài học</a:t>
            </a:r>
            <a:r>
              <a:rPr lang="en-US" sz="66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sz="48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đầu tiên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04925" y="1825625"/>
            <a:ext cx="9773285" cy="2418080"/>
          </a:xfrm>
        </p:spPr>
        <p:txBody>
          <a:bodyPr>
            <a:normAutofit fontScale="90000" lnSpcReduction="20000"/>
          </a:bodyPr>
          <a:lstStyle/>
          <a:p>
            <a:pPr marL="0" indent="0" algn="ctr">
              <a:buNone/>
            </a:pPr>
            <a:r>
              <a:rPr lang="en-US" sz="9600" b="1" u="sng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Bài 2</a:t>
            </a:r>
            <a:r>
              <a:rPr lang="en-US" sz="96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:   B       b</a:t>
            </a:r>
            <a:endParaRPr lang="en-US" sz="9600" b="1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marL="0" indent="0" algn="ctr">
              <a:buNone/>
            </a:pPr>
            <a:r>
              <a:rPr lang="en-US" sz="44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      ( T3 )</a:t>
            </a:r>
            <a:endParaRPr lang="en-US" sz="4400" b="1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marL="0" indent="0" algn="ctr">
              <a:buNone/>
            </a:pPr>
            <a:r>
              <a:rPr lang="en-US" sz="44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Gv : Lê Thị Lan</a:t>
            </a:r>
            <a:endParaRPr lang="en-US" sz="4400" b="1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marL="0" indent="0" algn="ctr">
              <a:buNone/>
            </a:pPr>
            <a:endParaRPr lang="en-US" sz="4400" b="1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uiExpand="1" build="p"/>
      <p:bldP spid="3" grpI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46355"/>
            <a:ext cx="10515600" cy="1644650"/>
          </a:xfrm>
        </p:spPr>
        <p:txBody>
          <a:bodyPr>
            <a:normAutofit fontScale="90000"/>
          </a:bodyPr>
          <a:lstStyle/>
          <a:p>
            <a:r>
              <a:rPr lang="en-US"/>
              <a:t>                                </a:t>
            </a:r>
            <a:br>
              <a:rPr lang="en-US"/>
            </a:br>
            <a:r>
              <a:rPr lang="en-US"/>
              <a:t>                                 </a:t>
            </a:r>
            <a:r>
              <a:rPr lang="en-US" sz="8000" b="1">
                <a:latin typeface="HP001 4H" panose="020B0603050302020204" charset="0"/>
                <a:cs typeface="HP001 4H" panose="020B0603050302020204" charset="0"/>
              </a:rPr>
              <a:t>Siêu trí nhớ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7700" y="1691640"/>
            <a:ext cx="10987405" cy="4986655"/>
          </a:xfrm>
        </p:spPr>
        <p:txBody>
          <a:bodyPr/>
          <a:lstStyle/>
          <a:p>
            <a:pPr marL="0" indent="0">
              <a:buNone/>
            </a:pPr>
            <a:endParaRPr lang="en-US"/>
          </a:p>
        </p:txBody>
      </p:sp>
      <p:sp>
        <p:nvSpPr>
          <p:cNvPr id="6" name="Oval Callout 5"/>
          <p:cNvSpPr/>
          <p:nvPr/>
        </p:nvSpPr>
        <p:spPr>
          <a:xfrm>
            <a:off x="708025" y="46990"/>
            <a:ext cx="2519045" cy="1644650"/>
          </a:xfrm>
          <a:prstGeom prst="wedgeEllipseCallout">
            <a:avLst>
              <a:gd name="adj1" fmla="val 91971"/>
              <a:gd name="adj2" fmla="val 68262"/>
            </a:avLst>
          </a:prstGeom>
          <a:noFill/>
          <a:ln w="38100"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>
                <a:solidFill>
                  <a:schemeClr val="tx1"/>
                </a:solidFill>
                <a:latin typeface="HP001 4H" panose="020B0603050302020204" charset="0"/>
                <a:cs typeface="HP001 4H" panose="020B0603050302020204" charset="0"/>
              </a:rPr>
              <a:t>Khởi động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1221740" y="4276725"/>
            <a:ext cx="2005330" cy="2160270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9900" b="1">
                <a:solidFill>
                  <a:srgbClr val="FF0000"/>
                </a:solidFill>
                <a:latin typeface="Century Gothic" panose="020B0502020202020204" charset="0"/>
                <a:cs typeface="Century Gothic" panose="020B0502020202020204" charset="0"/>
              </a:rPr>
              <a:t>b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1116965" y="4326255"/>
            <a:ext cx="1988200" cy="2266761"/>
            <a:chOff x="8070" y="7287"/>
            <a:chExt cx="3059" cy="3152"/>
          </a:xfrm>
        </p:grpSpPr>
        <p:sp>
          <p:nvSpPr>
            <p:cNvPr id="4" name="Cube 3"/>
            <p:cNvSpPr/>
            <p:nvPr/>
          </p:nvSpPr>
          <p:spPr>
            <a:xfrm>
              <a:off x="8070" y="7287"/>
              <a:ext cx="3059" cy="2867"/>
            </a:xfrm>
            <a:prstGeom prst="cube">
              <a:avLst/>
            </a:prstGeom>
            <a:solidFill>
              <a:schemeClr val="accent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Text Box 7"/>
            <p:cNvSpPr txBox="1"/>
            <p:nvPr/>
          </p:nvSpPr>
          <p:spPr>
            <a:xfrm>
              <a:off x="8712" y="8258"/>
              <a:ext cx="2110" cy="21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600" b="1">
                  <a:solidFill>
                    <a:srgbClr val="FF0000"/>
                  </a:solidFill>
                  <a:latin typeface="HP001 4H" panose="020B0603050302020204" charset="0"/>
                  <a:cs typeface="HP001 4H" panose="020B0603050302020204" charset="0"/>
                </a:rPr>
                <a:t>1</a:t>
              </a:r>
            </a:p>
          </p:txBody>
        </p:sp>
      </p:grpSp>
      <p:pic>
        <p:nvPicPr>
          <p:cNvPr id="10" name="Tieng-tinh-tinh-www_nhacchuongvui_com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795655" y="46990"/>
            <a:ext cx="922020" cy="571500"/>
          </a:xfrm>
          <a:prstGeom prst="rect">
            <a:avLst/>
          </a:prstGeom>
        </p:spPr>
      </p:pic>
      <p:sp>
        <p:nvSpPr>
          <p:cNvPr id="18" name="Rounded Rectangle 17"/>
          <p:cNvSpPr/>
          <p:nvPr/>
        </p:nvSpPr>
        <p:spPr>
          <a:xfrm>
            <a:off x="4494530" y="4326255"/>
            <a:ext cx="1996440" cy="2026920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9900" b="1">
                <a:solidFill>
                  <a:srgbClr val="FF0000"/>
                </a:solidFill>
                <a:latin typeface="Century Gothic" panose="020B0502020202020204" charset="0"/>
                <a:cs typeface="Century Gothic" panose="020B0502020202020204" charset="0"/>
              </a:rPr>
              <a:t>a</a:t>
            </a:r>
          </a:p>
        </p:txBody>
      </p:sp>
      <p:grpSp>
        <p:nvGrpSpPr>
          <p:cNvPr id="21" name="Group 20"/>
          <p:cNvGrpSpPr/>
          <p:nvPr/>
        </p:nvGrpSpPr>
        <p:grpSpPr>
          <a:xfrm>
            <a:off x="4494530" y="4359275"/>
            <a:ext cx="1997075" cy="2299658"/>
            <a:chOff x="14832" y="3735"/>
            <a:chExt cx="3048" cy="3196"/>
          </a:xfrm>
        </p:grpSpPr>
        <p:sp>
          <p:nvSpPr>
            <p:cNvPr id="12" name="Cube 11"/>
            <p:cNvSpPr/>
            <p:nvPr/>
          </p:nvSpPr>
          <p:spPr>
            <a:xfrm>
              <a:off x="14832" y="3735"/>
              <a:ext cx="3048" cy="3000"/>
            </a:xfrm>
            <a:prstGeom prst="cub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Text Box 19"/>
            <p:cNvSpPr txBox="1"/>
            <p:nvPr/>
          </p:nvSpPr>
          <p:spPr>
            <a:xfrm>
              <a:off x="15334" y="4751"/>
              <a:ext cx="1248" cy="21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600" b="1">
                  <a:solidFill>
                    <a:srgbClr val="FF0000"/>
                  </a:solidFill>
                  <a:latin typeface="HP001 4H" panose="020B0603050302020204" charset="0"/>
                  <a:cs typeface="HP001 4H" panose="020B0603050302020204" charset="0"/>
                </a:rPr>
                <a:t>2</a:t>
              </a:r>
            </a:p>
          </p:txBody>
        </p:sp>
      </p:grpSp>
      <p:pic>
        <p:nvPicPr>
          <p:cNvPr id="22" name="Tieng-tinh-tinh-www_nhacchuongvui_com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 flipH="1">
            <a:off x="-1108075" y="2266315"/>
            <a:ext cx="754380" cy="572135"/>
          </a:xfrm>
          <a:prstGeom prst="rect">
            <a:avLst/>
          </a:prstGeom>
        </p:spPr>
      </p:pic>
      <p:sp>
        <p:nvSpPr>
          <p:cNvPr id="23" name="Rounded Rectangle 22"/>
          <p:cNvSpPr/>
          <p:nvPr/>
        </p:nvSpPr>
        <p:spPr>
          <a:xfrm>
            <a:off x="7679055" y="4581525"/>
            <a:ext cx="3956050" cy="2011680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9900" b="1">
                <a:solidFill>
                  <a:srgbClr val="FF0000"/>
                </a:solidFill>
                <a:latin typeface="Century Gothic" panose="020B0502020202020204" charset="0"/>
                <a:cs typeface="Century Gothic" panose="020B0502020202020204" charset="0"/>
              </a:rPr>
              <a:t>ba</a:t>
            </a:r>
          </a:p>
        </p:txBody>
      </p:sp>
      <p:grpSp>
        <p:nvGrpSpPr>
          <p:cNvPr id="27" name="Group 26"/>
          <p:cNvGrpSpPr/>
          <p:nvPr/>
        </p:nvGrpSpPr>
        <p:grpSpPr>
          <a:xfrm>
            <a:off x="8056245" y="4097655"/>
            <a:ext cx="3411220" cy="2682109"/>
            <a:chOff x="13486" y="3154"/>
            <a:chExt cx="4512" cy="4056"/>
          </a:xfrm>
        </p:grpSpPr>
        <p:sp>
          <p:nvSpPr>
            <p:cNvPr id="25" name="Cube 24"/>
            <p:cNvSpPr/>
            <p:nvPr/>
          </p:nvSpPr>
          <p:spPr>
            <a:xfrm>
              <a:off x="13486" y="3154"/>
              <a:ext cx="4512" cy="4056"/>
            </a:xfrm>
            <a:prstGeom prst="cub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Text Box 25"/>
            <p:cNvSpPr txBox="1"/>
            <p:nvPr/>
          </p:nvSpPr>
          <p:spPr>
            <a:xfrm>
              <a:off x="14416" y="4745"/>
              <a:ext cx="1584" cy="23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600" b="1">
                  <a:solidFill>
                    <a:srgbClr val="FF0000"/>
                  </a:solidFill>
                  <a:latin typeface="HP001 4H" panose="020B0603050302020204" charset="0"/>
                  <a:cs typeface="HP001 4H" panose="020B0603050302020204" charset="0"/>
                </a:rPr>
                <a:t>3</a:t>
              </a:r>
            </a:p>
          </p:txBody>
        </p:sp>
      </p:grpSp>
      <p:pic>
        <p:nvPicPr>
          <p:cNvPr id="28" name="Tieng-tinh-tinh-www_nhacchuongvui_com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243965" y="3143250"/>
            <a:ext cx="1025525" cy="571500"/>
          </a:xfrm>
          <a:prstGeom prst="rect">
            <a:avLst/>
          </a:prstGeom>
        </p:spPr>
      </p:pic>
      <p:sp>
        <p:nvSpPr>
          <p:cNvPr id="29" name="Right Arrow 28"/>
          <p:cNvSpPr/>
          <p:nvPr/>
        </p:nvSpPr>
        <p:spPr>
          <a:xfrm>
            <a:off x="6898005" y="2838450"/>
            <a:ext cx="1021080" cy="502920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302 -0.017870 L 0.002500 -0.344167 " pathEditMode="relative" rAng="0" ptsTypes="">
                                      <p:cBhvr>
                                        <p:cTn id="3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" y="-1680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32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4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0030 0.005168 C 0.001851 -0.004290 -0.026773 -0.013747 -0.036996 -0.013747 C -0.100378 -0.013747 -0.165805 0.134030 -0.165805 0.281808 C -0.165805 0.207328 -0.198520 0.134030 -0.229188 0.134030 C -0.261902 0.134030 -0.292571 0.208510 -0.292571 0.281808 C -0.292571 0.245159 -0.308927 0.207328 -0.325285 0.207328 C -0.341641 0.207328 -0.357999 0.243977 -0.357999 0.281808 C -0.357999 0.262893 -0.366177 0.245159 -0.374354 0.245159 C -0.382534 0.245159 -0.390712 0.264075 -0.390712 0.281808 C -0.390712 0.272350 -0.394801 0.262893 -0.398890 0.262893 C -0.400935 0.262893 -0.407068 0.272350 -0.407068 0.281808 C -0.407068 0.277079 -0.409112 0.272350 -0.411157 0.272350 C -0.411157 0.271168 -0.415246 0.277079 -0.415246 0.281808 C -0.415246 0.279445 -0.415246 0.277079 -0.417292 0.277079 C -0.417292 0.278263 -0.419335 0.279445 -0.419335 0.281808 C -0.419335 0.280626 -0.419335 0.279445 -0.419335 0.278263 C -0.421381 0.278263 -0.421381 0.279445 -0.421381 0.280626 C -0.423425 0.280626 -0.423425 0.279445 -0.423425 0.278263 C -0.425470 0.278263 -0.425470 0.279445 -0.425470 0.280626 " pathEditMode="relative" rAng="0" ptsTypes="">
                                      <p:cBhvr>
                                        <p:cTn id="4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700" y="12900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49" dur="3422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06927 0.615833 " pathEditMode="relative" rAng="0" ptsTypes="">
                                      <p:cBhvr>
                                        <p:cTn id="5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1250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55" dur="3422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6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2" presetID="56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03073 -0.337222 " pathEditMode="relative" rAng="0" ptsTypes="">
                                      <p:cBhvr>
                                        <p:cTn id="6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0" y="-16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8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35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9426 0.072266 C 0.018708 0.062844 0.051193 0.053422 0.062795 0.053422 C 0.134729 0.053422 0.208982 0.200644 0.208982 0.347866 C 0.208982 0.273666 0.246109 0.200644 0.280916 0.200644 C 0.318042 0.200644 0.352848 0.274844 0.352848 0.347866 C 0.352848 0.311355 0.371412 0.273666 0.389975 0.273666 C 0.408538 0.273666 0.427102 0.310177 0.427102 0.347866 C 0.427102 0.329022 0.436383 0.311355 0.445665 0.311355 C 0.454947 0.311355 0.464229 0.330199 0.464229 0.347866 C 0.464229 0.338444 0.468870 0.329022 0.473511 0.329022 C 0.475831 0.329022 0.482791 0.338444 0.482791 0.347866 C 0.482791 0.343155 0.485112 0.338444 0.487432 0.338444 C 0.487432 0.339622 0.492073 0.343155 0.492073 0.347866 C 0.492073 0.345510 0.492073 0.343155 0.494394 0.343155 C 0.494394 0.344333 0.496714 0.345510 0.496714 0.347866 C 0.496714 0.346688 0.496714 0.345510 0.496714 0.344333 C 0.499035 0.344333 0.499035 0.345510 0.499035 0.346688 C 0.501355 0.346688 0.501355 0.345510 0.501355 0.344333 C 0.503676 0.344333 0.503676 0.345510 0.503676 0.346688 " pathEditMode="relative" rAng="0" ptsTypes="">
                                      <p:cBhvr>
                                        <p:cTn id="7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700" y="12800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6" dur="3422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7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3" presetID="56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00937 -0.367130 " pathEditMode="relative" rAng="0" ptsTypes="">
                                      <p:cBhvr>
                                        <p:cTn id="8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-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85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100000">
                <p:cTn id="86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audio>
              <p:cMediaNode vol="100000">
                <p:cTn id="87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</p:childTnLst>
        </p:cTn>
      </p:par>
    </p:tnLst>
    <p:bldLst>
      <p:bldP spid="2" grpId="0"/>
      <p:bldP spid="2" grpId="1"/>
      <p:bldP spid="6" grpId="0" animBg="1"/>
      <p:bldP spid="6" grpId="1" animBg="1"/>
      <p:bldP spid="7" grpId="0" bldLvl="0" animBg="1"/>
      <p:bldP spid="7" grpId="1" animBg="1"/>
      <p:bldP spid="7" grpId="2" bldLvl="0" animBg="1"/>
      <p:bldP spid="18" grpId="0" animBg="1"/>
      <p:bldP spid="18" grpId="1" animBg="1"/>
      <p:bldP spid="18" grpId="2" animBg="1"/>
      <p:bldP spid="23" grpId="0" animBg="1"/>
      <p:bldP spid="23" grpId="1" animBg="1"/>
      <p:bldP spid="23" grpId="2" animBg="1"/>
      <p:bldP spid="29" grpId="0" bldLvl="0" animBg="1"/>
      <p:bldP spid="29" grpId="1" animBg="1"/>
      <p:bldP spid="29" grpId="2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66925" y="365125"/>
            <a:ext cx="8039735" cy="1325880"/>
          </a:xfrm>
        </p:spPr>
        <p:txBody>
          <a:bodyPr/>
          <a:lstStyle/>
          <a:p>
            <a:pPr algn="ctr"/>
            <a:endParaRPr lang="en-US" sz="8000" b="1">
              <a:gradFill>
                <a:gsLst>
                  <a:gs pos="0">
                    <a:srgbClr val="14CD68"/>
                  </a:gs>
                  <a:gs pos="100000">
                    <a:srgbClr val="035C7D"/>
                  </a:gs>
                </a:gsLst>
                <a:lin scaled="0"/>
              </a:gra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9"/>
          <a:srcRect l="18983" t="4303" r="17909" b="6339"/>
          <a:stretch>
            <a:fillRect/>
          </a:stretch>
        </p:blipFill>
        <p:spPr>
          <a:xfrm>
            <a:off x="1957705" y="211455"/>
            <a:ext cx="8277225" cy="6060440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10795" y="22225"/>
            <a:ext cx="1066165" cy="1010285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217170" y="211455"/>
            <a:ext cx="652780" cy="631825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Âm thanh đồng hồ 10s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484505" y="537210"/>
            <a:ext cx="495300" cy="495300"/>
          </a:xfrm>
          <a:prstGeom prst="rect">
            <a:avLst/>
          </a:prstGeom>
        </p:spPr>
      </p:pic>
      <p:sp>
        <p:nvSpPr>
          <p:cNvPr id="8" name="Rounded Rectangle 7"/>
          <p:cNvSpPr/>
          <p:nvPr/>
        </p:nvSpPr>
        <p:spPr>
          <a:xfrm>
            <a:off x="3284855" y="1741170"/>
            <a:ext cx="1435735" cy="761365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>
                <a:solidFill>
                  <a:schemeClr val="tx1"/>
                </a:solidFill>
                <a:latin typeface="Century Gothic" panose="020B0502020202020204" charset="0"/>
                <a:cs typeface="Century Gothic" panose="020B0502020202020204" charset="0"/>
              </a:rPr>
              <a:t>bàn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3284855" y="1741170"/>
            <a:ext cx="1435735" cy="761365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>
                <a:solidFill>
                  <a:srgbClr val="FF0000"/>
                </a:solidFill>
                <a:latin typeface="Century Gothic" panose="020B0502020202020204" charset="0"/>
                <a:cs typeface="Century Gothic" panose="020B0502020202020204" charset="0"/>
              </a:rPr>
              <a:t>b</a:t>
            </a:r>
            <a:r>
              <a:rPr lang="en-US" sz="4800" b="1">
                <a:solidFill>
                  <a:schemeClr val="tx1"/>
                </a:solidFill>
                <a:latin typeface="Century Gothic" panose="020B0502020202020204" charset="0"/>
                <a:cs typeface="Century Gothic" panose="020B0502020202020204" charset="0"/>
              </a:rPr>
              <a:t>àn</a:t>
            </a:r>
          </a:p>
        </p:txBody>
      </p:sp>
      <p:pic>
        <p:nvPicPr>
          <p:cNvPr id="10" name="Tieng-ting-www_nhacchuongvui_com">
            <a:hlinkClick r:id="" action="ppaction://media"/>
          </p:cNvPr>
          <p:cNvPicPr/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484505" y="1741170"/>
            <a:ext cx="495300" cy="495300"/>
          </a:xfrm>
          <a:prstGeom prst="rect">
            <a:avLst/>
          </a:prstGeom>
        </p:spPr>
      </p:pic>
      <p:sp>
        <p:nvSpPr>
          <p:cNvPr id="11" name="Rounded Rectangle 10"/>
          <p:cNvSpPr/>
          <p:nvPr/>
        </p:nvSpPr>
        <p:spPr>
          <a:xfrm>
            <a:off x="8693785" y="843915"/>
            <a:ext cx="1541145" cy="930275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800" b="1">
                <a:solidFill>
                  <a:schemeClr val="tx1"/>
                </a:solidFill>
                <a:latin typeface="Century Gothic" panose="020B0502020202020204" charset="0"/>
                <a:cs typeface="Century Gothic" panose="020B0502020202020204" charset="0"/>
              </a:rPr>
              <a:t>bóng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8693785" y="843915"/>
            <a:ext cx="1541145" cy="930275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800" b="1">
                <a:solidFill>
                  <a:srgbClr val="FF0000"/>
                </a:solidFill>
                <a:latin typeface="Century Gothic" panose="020B0502020202020204" charset="0"/>
                <a:cs typeface="Century Gothic" panose="020B0502020202020204" charset="0"/>
              </a:rPr>
              <a:t>b</a:t>
            </a:r>
            <a:r>
              <a:rPr lang="en-US" sz="3800" b="1">
                <a:solidFill>
                  <a:schemeClr val="tx1"/>
                </a:solidFill>
                <a:latin typeface="Century Gothic" panose="020B0502020202020204" charset="0"/>
                <a:cs typeface="Century Gothic" panose="020B0502020202020204" charset="0"/>
              </a:rPr>
              <a:t>óng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4074160" y="5248910"/>
            <a:ext cx="1541145" cy="930275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>
                <a:solidFill>
                  <a:schemeClr val="tx1"/>
                </a:solidFill>
                <a:latin typeface="Century Gothic" panose="020B0502020202020204" charset="0"/>
                <a:cs typeface="Century Gothic" panose="020B0502020202020204" charset="0"/>
              </a:rPr>
              <a:t>bé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7395210" y="4976495"/>
            <a:ext cx="2711450" cy="930275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>
                <a:solidFill>
                  <a:schemeClr val="tx1"/>
                </a:solidFill>
                <a:latin typeface="Century Gothic" panose="020B0502020202020204" charset="0"/>
                <a:cs typeface="Century Gothic" panose="020B0502020202020204" charset="0"/>
              </a:rPr>
              <a:t>ba ba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4074160" y="5248910"/>
            <a:ext cx="1541145" cy="930275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>
                <a:solidFill>
                  <a:srgbClr val="FF0000"/>
                </a:solidFill>
                <a:latin typeface="Century Gothic" panose="020B0502020202020204" charset="0"/>
                <a:cs typeface="Century Gothic" panose="020B0502020202020204" charset="0"/>
              </a:rPr>
              <a:t>b</a:t>
            </a:r>
            <a:r>
              <a:rPr lang="en-US" sz="5400" b="1">
                <a:solidFill>
                  <a:schemeClr val="tx1"/>
                </a:solidFill>
                <a:latin typeface="Century Gothic" panose="020B0502020202020204" charset="0"/>
                <a:cs typeface="Century Gothic" panose="020B0502020202020204" charset="0"/>
              </a:rPr>
              <a:t>é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7395210" y="4976495"/>
            <a:ext cx="2711450" cy="930275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>
                <a:solidFill>
                  <a:srgbClr val="FF0000"/>
                </a:solidFill>
                <a:latin typeface="Century Gothic" panose="020B0502020202020204" charset="0"/>
                <a:cs typeface="Century Gothic" panose="020B0502020202020204" charset="0"/>
              </a:rPr>
              <a:t>b</a:t>
            </a:r>
            <a:r>
              <a:rPr lang="en-US" sz="5400" b="1">
                <a:solidFill>
                  <a:schemeClr val="tx1"/>
                </a:solidFill>
                <a:latin typeface="Century Gothic" panose="020B0502020202020204" charset="0"/>
                <a:cs typeface="Century Gothic" panose="020B0502020202020204" charset="0"/>
              </a:rPr>
              <a:t>a </a:t>
            </a:r>
            <a:r>
              <a:rPr lang="en-US" sz="5400" b="1">
                <a:solidFill>
                  <a:srgbClr val="FF0000"/>
                </a:solidFill>
                <a:latin typeface="Century Gothic" panose="020B0502020202020204" charset="0"/>
                <a:cs typeface="Century Gothic" panose="020B0502020202020204" charset="0"/>
              </a:rPr>
              <a:t>b</a:t>
            </a:r>
            <a:r>
              <a:rPr lang="en-US" sz="5400" b="1">
                <a:solidFill>
                  <a:schemeClr val="tx1"/>
                </a:solidFill>
                <a:latin typeface="Century Gothic" panose="020B0502020202020204" charset="0"/>
                <a:cs typeface="Century Gothic" panose="020B0502020202020204" charset="0"/>
              </a:rPr>
              <a:t>a</a:t>
            </a:r>
          </a:p>
        </p:txBody>
      </p:sp>
      <p:pic>
        <p:nvPicPr>
          <p:cNvPr id="17" name="Tieng-ting-www_nhacchuongvui_com">
            <a:hlinkClick r:id="" action="ppaction://media"/>
          </p:cNvPr>
          <p:cNvPicPr/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484505" y="2502535"/>
            <a:ext cx="495300" cy="495300"/>
          </a:xfrm>
          <a:prstGeom prst="rect">
            <a:avLst/>
          </a:prstGeom>
        </p:spPr>
      </p:pic>
      <p:pic>
        <p:nvPicPr>
          <p:cNvPr id="18" name="Tieng-ting-www_nhacchuongvui_com">
            <a:hlinkClick r:id="" action="ppaction://media"/>
          </p:cNvPr>
          <p:cNvPicPr/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484505" y="3333750"/>
            <a:ext cx="495300" cy="495300"/>
          </a:xfrm>
          <a:prstGeom prst="rect">
            <a:avLst/>
          </a:prstGeom>
        </p:spPr>
      </p:pic>
      <p:pic>
        <p:nvPicPr>
          <p:cNvPr id="19" name="Tieng-ting-www_nhacchuongvui_com">
            <a:hlinkClick r:id="" action="ppaction://media"/>
          </p:cNvPr>
          <p:cNvPicPr/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484505" y="4128135"/>
            <a:ext cx="495300" cy="495300"/>
          </a:xfrm>
          <a:prstGeom prst="rect">
            <a:avLst/>
          </a:prstGeom>
        </p:spPr>
      </p:pic>
      <p:pic>
        <p:nvPicPr>
          <p:cNvPr id="20" name="Tieng-tinh-tinh-www_nhacchuongvui_com">
            <a:hlinkClick r:id="" action="ppaction://media"/>
          </p:cNvPr>
          <p:cNvPicPr/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484505" y="5042535"/>
            <a:ext cx="495300" cy="49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repeatCount="1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9" dur="1483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1" presetClass="exit" presetSubtype="1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1" presetClass="exit" presetSubtype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35" dur="2816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44" dur="2816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53" dur="2816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2" dur="2816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8" dur="3422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9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100000">
                <p:cTn id="80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>
                <p:cTn id="81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>
                <p:cTn id="82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 vol="100000">
                <p:cTn id="83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>
                <p:cTn id="84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  <p:bldLst>
      <p:bldP spid="2" grpId="1"/>
      <p:bldP spid="5" grpId="0" animBg="1"/>
      <p:bldP spid="5" grpId="1" animBg="1"/>
      <p:bldP spid="5" grpId="2" animBg="1"/>
      <p:bldP spid="6" grpId="0" bldLvl="0" animBg="1"/>
      <p:bldP spid="6" grpId="1" animBg="1"/>
      <p:bldP spid="6" grpId="2" animBg="1"/>
      <p:bldP spid="8" grpId="0" animBg="1"/>
      <p:bldP spid="8" grpId="1" animBg="1"/>
      <p:bldP spid="9" grpId="0" animBg="1"/>
      <p:bldP spid="9" grpId="1" animBg="1"/>
      <p:bldP spid="11" grpId="0" animBg="1"/>
      <p:bldP spid="11" grpId="1" animBg="1"/>
      <p:bldP spid="12" grpId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animBg="1"/>
      <p:bldP spid="15" grpId="1" animBg="1"/>
      <p:bldP spid="16" grpId="0" animBg="1"/>
      <p:bldP spid="16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495300"/>
            <a:ext cx="10515600" cy="1109345"/>
          </a:xfrm>
        </p:spPr>
        <p:txBody>
          <a:bodyPr>
            <a:normAutofit fontScale="90000"/>
          </a:bodyPr>
          <a:lstStyle/>
          <a:p>
            <a:pPr algn="ctr"/>
            <a:endParaRPr lang="en-US" sz="7200" b="1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935355" y="565785"/>
            <a:ext cx="10428605" cy="103378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Cùng chỉ tay vào âm </a:t>
            </a:r>
            <a:r>
              <a:rPr lang="en-US" sz="6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b</a:t>
            </a:r>
            <a:r>
              <a:rPr lang="en-US" sz="60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và nói</a:t>
            </a:r>
          </a:p>
        </p:txBody>
      </p:sp>
      <p:sp>
        <p:nvSpPr>
          <p:cNvPr id="5" name="Oval 4"/>
          <p:cNvSpPr/>
          <p:nvPr/>
        </p:nvSpPr>
        <p:spPr>
          <a:xfrm>
            <a:off x="4919980" y="2416175"/>
            <a:ext cx="2710180" cy="2645410"/>
          </a:xfrm>
          <a:prstGeom prst="ellipse">
            <a:avLst/>
          </a:prstGeom>
          <a:noFill/>
          <a:ln w="57150"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9900" b="1">
                <a:solidFill>
                  <a:srgbClr val="FF0000"/>
                </a:solidFill>
                <a:latin typeface="Century Gothic" panose="020B0502020202020204" charset="0"/>
                <a:cs typeface="Century Gothic" panose="020B0502020202020204" charset="0"/>
              </a:rPr>
              <a:t>b</a:t>
            </a:r>
          </a:p>
        </p:txBody>
      </p:sp>
      <p:pic>
        <p:nvPicPr>
          <p:cNvPr id="6" name="Tieng-ting-www_nhacchuongvui_com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617220" y="2976880"/>
            <a:ext cx="495300" cy="495300"/>
          </a:xfrm>
          <a:prstGeom prst="rect">
            <a:avLst/>
          </a:prstGeom>
        </p:spPr>
      </p:pic>
      <p:pic>
        <p:nvPicPr>
          <p:cNvPr id="7" name="Content Placeholder 3"/>
          <p:cNvPicPr>
            <a:picLocks noGrp="1" noChangeAspect="1"/>
          </p:cNvPicPr>
          <p:nvPr>
            <p:ph idx="1"/>
          </p:nvPr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>
                        <a14:foregroundMark x1="44533" y1="39333" x2="44533" y2="39333"/>
                        <a14:foregroundMark x1="30800" y1="39111" x2="30800" y2="39111"/>
                        <a14:foregroundMark x1="31200" y1="34889" x2="31200" y2="34889"/>
                        <a14:foregroundMark x1="30267" y1="40222" x2="30267" y2="40222"/>
                        <a14:foregroundMark x1="30267" y1="44444" x2="30267" y2="44444"/>
                        <a14:foregroundMark x1="30267" y1="45556" x2="30267" y2="45556"/>
                        <a14:foregroundMark x1="33467" y1="34222" x2="33467" y2="34222"/>
                        <a14:foregroundMark x1="34667" y1="32000" x2="34667" y2="32000"/>
                        <a14:foregroundMark x1="34667" y1="32000" x2="34667" y2="32000"/>
                        <a14:foregroundMark x1="35467" y1="31333" x2="35467" y2="31333"/>
                        <a14:foregroundMark x1="36133" y1="30667" x2="36133" y2="30667"/>
                        <a14:foregroundMark x1="36133" y1="30667" x2="36133" y2="30667"/>
                        <a14:foregroundMark x1="41067" y1="34000" x2="41067" y2="34000"/>
                        <a14:foregroundMark x1="41067" y1="34000" x2="41067" y2="34000"/>
                        <a14:foregroundMark x1="41067" y1="34000" x2="41067" y2="34000"/>
                        <a14:foregroundMark x1="41067" y1="34222" x2="41067" y2="34222"/>
                        <a14:foregroundMark x1="41067" y1="34222" x2="41067" y2="34222"/>
                        <a14:foregroundMark x1="39467" y1="40444" x2="39467" y2="40444"/>
                        <a14:foregroundMark x1="39467" y1="40444" x2="39467" y2="40444"/>
                        <a14:foregroundMark x1="39467" y1="40444" x2="39467" y2="40444"/>
                        <a14:foregroundMark x1="38933" y1="39111" x2="38933" y2="39111"/>
                        <a14:foregroundMark x1="38933" y1="38667" x2="38933" y2="38667"/>
                        <a14:foregroundMark x1="38667" y1="37556" x2="38667" y2="37556"/>
                        <a14:foregroundMark x1="38667" y1="36000" x2="38667" y2="36000"/>
                        <a14:foregroundMark x1="38667" y1="36000" x2="38667" y2="36000"/>
                        <a14:foregroundMark x1="38667" y1="36000" x2="38667" y2="36000"/>
                        <a14:foregroundMark x1="38667" y1="36000" x2="38667" y2="36000"/>
                        <a14:foregroundMark x1="37333" y1="33333" x2="37333" y2="33333"/>
                        <a14:foregroundMark x1="37333" y1="33333" x2="37333" y2="33333"/>
                        <a14:foregroundMark x1="37333" y1="33333" x2="37333" y2="33333"/>
                        <a14:foregroundMark x1="37333" y1="33333" x2="37333" y2="33333"/>
                        <a14:foregroundMark x1="35600" y1="34889" x2="35600" y2="34889"/>
                        <a14:foregroundMark x1="35600" y1="34889" x2="35600" y2="34889"/>
                        <a14:foregroundMark x1="35600" y1="35111" x2="35600" y2="35111"/>
                        <a14:foregroundMark x1="35600" y1="35111" x2="35600" y2="35111"/>
                        <a14:foregroundMark x1="35600" y1="36667" x2="35600" y2="36667"/>
                        <a14:foregroundMark x1="35600" y1="36667" x2="35600" y2="36667"/>
                        <a14:foregroundMark x1="35600" y1="36667" x2="35600" y2="36667"/>
                        <a14:foregroundMark x1="35600" y1="36667" x2="35600" y2="36667"/>
                        <a14:foregroundMark x1="35600" y1="37333" x2="35600" y2="37333"/>
                        <a14:foregroundMark x1="35600" y1="39556" x2="35600" y2="39556"/>
                        <a14:foregroundMark x1="35733" y1="39556" x2="35733" y2="39556"/>
                        <a14:foregroundMark x1="36133" y1="42889" x2="36133" y2="42889"/>
                        <a14:foregroundMark x1="36267" y1="42889" x2="36267" y2="42889"/>
                        <a14:foregroundMark x1="36533" y1="43556" x2="36533" y2="43556"/>
                        <a14:foregroundMark x1="36667" y1="43778" x2="36667" y2="43778"/>
                        <a14:foregroundMark x1="36667" y1="43778" x2="36667" y2="43778"/>
                        <a14:foregroundMark x1="36667" y1="43778" x2="36667" y2="43778"/>
                        <a14:foregroundMark x1="36800" y1="44444" x2="36800" y2="44444"/>
                        <a14:foregroundMark x1="37333" y1="45333" x2="37333" y2="45333"/>
                        <a14:foregroundMark x1="37600" y1="45333" x2="37600" y2="45333"/>
                        <a14:foregroundMark x1="37733" y1="45556" x2="37733" y2="45556"/>
                        <a14:foregroundMark x1="38133" y1="45778" x2="38133" y2="45778"/>
                        <a14:foregroundMark x1="38400" y1="46222" x2="38400" y2="46222"/>
                        <a14:foregroundMark x1="40533" y1="47556" x2="40533" y2="47556"/>
                        <a14:foregroundMark x1="39867" y1="47556" x2="39867" y2="47556"/>
                        <a14:foregroundMark x1="41867" y1="48889" x2="41867" y2="48889"/>
                        <a14:foregroundMark x1="42533" y1="48889" x2="42533" y2="48889"/>
                        <a14:foregroundMark x1="44000" y1="49333" x2="44000" y2="49333"/>
                        <a14:foregroundMark x1="43200" y1="45556" x2="43200" y2="45556"/>
                        <a14:foregroundMark x1="43200" y1="45556" x2="43200" y2="45556"/>
                        <a14:foregroundMark x1="43200" y1="45556" x2="43200" y2="45556"/>
                        <a14:foregroundMark x1="43200" y1="45556" x2="43200" y2="45556"/>
                        <a14:foregroundMark x1="43200" y1="45333" x2="43200" y2="45333"/>
                        <a14:foregroundMark x1="42667" y1="43556" x2="42667" y2="43556"/>
                        <a14:foregroundMark x1="42133" y1="41111" x2="42133" y2="41111"/>
                        <a14:foregroundMark x1="41467" y1="36444" x2="41467" y2="36444"/>
                        <a14:foregroundMark x1="41467" y1="36444" x2="41467" y2="36444"/>
                        <a14:foregroundMark x1="41467" y1="36000" x2="41467" y2="36000"/>
                        <a14:foregroundMark x1="41467" y1="36000" x2="41467" y2="36000"/>
                        <a14:foregroundMark x1="41067" y1="32444" x2="41067" y2="32444"/>
                        <a14:foregroundMark x1="41067" y1="32444" x2="41067" y2="32444"/>
                        <a14:foregroundMark x1="41067" y1="32444" x2="41067" y2="32444"/>
                        <a14:foregroundMark x1="45200" y1="38667" x2="45200" y2="38667"/>
                        <a14:foregroundMark x1="45200" y1="38667" x2="45200" y2="38667"/>
                        <a14:foregroundMark x1="45200" y1="38667" x2="45200" y2="38667"/>
                        <a14:foregroundMark x1="45200" y1="38667" x2="45200" y2="38667"/>
                        <a14:foregroundMark x1="44667" y1="38667" x2="44667" y2="38667"/>
                        <a14:foregroundMark x1="44667" y1="38667" x2="44667" y2="38667"/>
                        <a14:foregroundMark x1="44667" y1="38667" x2="44667" y2="38667"/>
                        <a14:foregroundMark x1="44667" y1="38667" x2="45067" y2="38667"/>
                        <a14:foregroundMark x1="45200" y1="38667" x2="45200" y2="38667"/>
                        <a14:foregroundMark x1="45200" y1="38667" x2="45200" y2="38667"/>
                        <a14:foregroundMark x1="45200" y1="38667" x2="45200" y2="38667"/>
                        <a14:foregroundMark x1="45333" y1="39111" x2="45333" y2="39111"/>
                        <a14:foregroundMark x1="45333" y1="39111" x2="45333" y2="39111"/>
                        <a14:foregroundMark x1="45333" y1="39111" x2="45333" y2="39111"/>
                        <a14:foregroundMark x1="45333" y1="39111" x2="45067" y2="39333"/>
                        <a14:foregroundMark x1="51200" y1="24444" x2="53067" y2="32444"/>
                        <a14:foregroundMark x1="53333" y1="22222" x2="58400" y2="39556"/>
                        <a14:foregroundMark x1="53333" y1="17778" x2="60000" y2="20667"/>
                        <a14:foregroundMark x1="60000" y1="20667" x2="64533" y2="25778"/>
                        <a14:foregroundMark x1="61067" y1="45778" x2="62667" y2="61333"/>
                        <a14:foregroundMark x1="62667" y1="61333" x2="69733" y2="60000"/>
                        <a14:foregroundMark x1="69733" y1="60000" x2="70000" y2="48667"/>
                        <a14:foregroundMark x1="70000" y1="48667" x2="65200" y2="40222"/>
                        <a14:foregroundMark x1="65200" y1="40222" x2="59067" y2="47111"/>
                        <a14:foregroundMark x1="59067" y1="47111" x2="58533" y2="58444"/>
                        <a14:foregroundMark x1="58533" y1="58444" x2="64800" y2="67778"/>
                        <a14:foregroundMark x1="71733" y1="45333" x2="70133" y2="66222"/>
                        <a14:foregroundMark x1="31200" y1="59556" x2="34267" y2="70000"/>
                        <a14:foregroundMark x1="34267" y1="70000" x2="31067" y2="59778"/>
                        <a14:foregroundMark x1="31067" y1="59778" x2="30400" y2="58889"/>
                        <a14:foregroundMark x1="28800" y1="41778" x2="28267" y2="56444"/>
                        <a14:foregroundMark x1="37333" y1="51556" x2="45867" y2="69556"/>
                        <a14:foregroundMark x1="50000" y1="72000" x2="61333" y2="73778"/>
                        <a14:foregroundMark x1="49867" y1="86667" x2="60533" y2="8288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450850" y="1856740"/>
            <a:ext cx="5010785" cy="3006725"/>
          </a:xfrm>
          <a:prstGeom prst="rect">
            <a:avLst/>
          </a:prstGeom>
        </p:spPr>
      </p:pic>
      <p:sp>
        <p:nvSpPr>
          <p:cNvPr id="8" name="Rounded Rectangle 7"/>
          <p:cNvSpPr/>
          <p:nvPr/>
        </p:nvSpPr>
        <p:spPr>
          <a:xfrm>
            <a:off x="838200" y="4652010"/>
            <a:ext cx="2579370" cy="957580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>
                <a:solidFill>
                  <a:srgbClr val="FF0000"/>
                </a:solidFill>
                <a:latin typeface="Century Gothic" panose="020B0502020202020204" charset="0"/>
                <a:cs typeface="Century Gothic" panose="020B0502020202020204" charset="0"/>
              </a:rPr>
              <a:t>b</a:t>
            </a:r>
            <a:r>
              <a:rPr lang="en-US" sz="6600" b="1">
                <a:solidFill>
                  <a:schemeClr val="tx1"/>
                </a:solidFill>
                <a:latin typeface="Century Gothic" panose="020B0502020202020204" charset="0"/>
                <a:cs typeface="Century Gothic" panose="020B0502020202020204" charset="0"/>
              </a:rPr>
              <a:t>óng</a:t>
            </a:r>
          </a:p>
        </p:txBody>
      </p:sp>
      <p:pic>
        <p:nvPicPr>
          <p:cNvPr id="10" name="Content Placeholder 3"/>
          <p:cNvPicPr>
            <a:picLocks noGrp="1"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693" b="90071" l="8667" r="90000">
                        <a14:foregroundMark x1="8833" y1="33806" x2="8833" y2="33806"/>
                        <a14:foregroundMark x1="41333" y1="90071" x2="41333" y2="9007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365490" y="1771015"/>
            <a:ext cx="3641725" cy="3018155"/>
          </a:xfrm>
          <a:prstGeom prst="rect">
            <a:avLst/>
          </a:prstGeom>
        </p:spPr>
      </p:pic>
      <p:sp>
        <p:nvSpPr>
          <p:cNvPr id="12" name="Rounded Rectangle 11"/>
          <p:cNvSpPr/>
          <p:nvPr/>
        </p:nvSpPr>
        <p:spPr>
          <a:xfrm>
            <a:off x="9037320" y="4652010"/>
            <a:ext cx="2529840" cy="1169035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>
                <a:solidFill>
                  <a:srgbClr val="FF0000"/>
                </a:solidFill>
                <a:latin typeface="Century Gothic" panose="020B0502020202020204" charset="0"/>
                <a:cs typeface="Century Gothic" panose="020B0502020202020204" charset="0"/>
              </a:rPr>
              <a:t>b</a:t>
            </a:r>
            <a:r>
              <a:rPr lang="en-US" sz="6600" b="1">
                <a:solidFill>
                  <a:schemeClr val="tx1"/>
                </a:solidFill>
                <a:latin typeface="Century Gothic" panose="020B0502020202020204" charset="0"/>
                <a:cs typeface="Century Gothic" panose="020B0502020202020204" charset="0"/>
              </a:rPr>
              <a:t>àn</a:t>
            </a:r>
          </a:p>
        </p:txBody>
      </p:sp>
      <p:cxnSp>
        <p:nvCxnSpPr>
          <p:cNvPr id="13" name="Straight Arrow Connector 12"/>
          <p:cNvCxnSpPr>
            <a:stCxn id="5" idx="2"/>
          </p:cNvCxnSpPr>
          <p:nvPr/>
        </p:nvCxnSpPr>
        <p:spPr>
          <a:xfrm flipH="1" flipV="1">
            <a:off x="3302635" y="3413125"/>
            <a:ext cx="1617345" cy="325755"/>
          </a:xfrm>
          <a:prstGeom prst="straightConnector1">
            <a:avLst/>
          </a:prstGeom>
          <a:ln w="57150"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>
            <a:stCxn id="5" idx="6"/>
          </p:cNvCxnSpPr>
          <p:nvPr/>
        </p:nvCxnSpPr>
        <p:spPr>
          <a:xfrm flipV="1">
            <a:off x="7630160" y="3161665"/>
            <a:ext cx="972820" cy="577215"/>
          </a:xfrm>
          <a:prstGeom prst="straightConnector1">
            <a:avLst/>
          </a:prstGeom>
          <a:ln w="57150"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2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23" dur="281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52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1"/>
      <p:bldP spid="4" grpId="0" animBg="1"/>
      <p:bldP spid="4" grpId="1" animBg="1"/>
      <p:bldP spid="5" grpId="0" animBg="1"/>
      <p:bldP spid="5" grpId="1" animBg="1"/>
      <p:bldP spid="5" grpId="2" animBg="1"/>
      <p:bldP spid="8" grpId="0" bldLvl="0" animBg="1"/>
      <p:bldP spid="8" grpId="1" animBg="1"/>
      <p:bldP spid="12" grpId="0" animBg="1"/>
      <p:bldP spid="12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ounded Rectangle 3"/>
          <p:cNvSpPr/>
          <p:nvPr/>
        </p:nvSpPr>
        <p:spPr>
          <a:xfrm>
            <a:off x="1327785" y="365125"/>
            <a:ext cx="10267950" cy="162814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Cùng chỉ tay vào âm </a:t>
            </a:r>
            <a:r>
              <a:rPr lang="en-US" sz="6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b</a:t>
            </a:r>
            <a:r>
              <a:rPr lang="en-US" sz="60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và nói</a:t>
            </a:r>
          </a:p>
        </p:txBody>
      </p:sp>
      <p:sp>
        <p:nvSpPr>
          <p:cNvPr id="5" name="Oval 4"/>
          <p:cNvSpPr/>
          <p:nvPr/>
        </p:nvSpPr>
        <p:spPr>
          <a:xfrm>
            <a:off x="4919980" y="2416175"/>
            <a:ext cx="2710180" cy="2645410"/>
          </a:xfrm>
          <a:prstGeom prst="ellipse">
            <a:avLst/>
          </a:prstGeom>
          <a:noFill/>
          <a:ln w="57150"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9900" b="1">
                <a:solidFill>
                  <a:srgbClr val="FF0000"/>
                </a:solidFill>
                <a:latin typeface="Century Gothic" panose="020B0502020202020204" charset="0"/>
                <a:cs typeface="Century Gothic" panose="020B0502020202020204" charset="0"/>
              </a:rPr>
              <a:t>b</a:t>
            </a:r>
          </a:p>
        </p:txBody>
      </p:sp>
      <p:pic>
        <p:nvPicPr>
          <p:cNvPr id="6" name="Tieng-tinh-tinh-www_nhacchuongvui_com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798195" y="2416175"/>
            <a:ext cx="495300" cy="495300"/>
          </a:xfrm>
          <a:prstGeom prst="rect">
            <a:avLst/>
          </a:prstGeom>
        </p:spPr>
      </p:pic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6"/>
          <a:stretch>
            <a:fillRect/>
          </a:stretch>
        </p:blipFill>
        <p:spPr>
          <a:xfrm>
            <a:off x="359410" y="2416175"/>
            <a:ext cx="2831465" cy="3094990"/>
          </a:xfrm>
          <a:prstGeom prst="rect">
            <a:avLst/>
          </a:prstGeom>
        </p:spPr>
      </p:pic>
      <p:cxnSp>
        <p:nvCxnSpPr>
          <p:cNvPr id="8" name="Straight Arrow Connector 7"/>
          <p:cNvCxnSpPr>
            <a:stCxn id="5" idx="2"/>
          </p:cNvCxnSpPr>
          <p:nvPr/>
        </p:nvCxnSpPr>
        <p:spPr>
          <a:xfrm flipH="1">
            <a:off x="3435985" y="3738880"/>
            <a:ext cx="1483995" cy="7620"/>
          </a:xfrm>
          <a:prstGeom prst="straightConnector1">
            <a:avLst/>
          </a:prstGeom>
          <a:ln w="57150"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Rounded Rectangle 8"/>
          <p:cNvSpPr/>
          <p:nvPr/>
        </p:nvSpPr>
        <p:spPr>
          <a:xfrm>
            <a:off x="705485" y="5638800"/>
            <a:ext cx="2286000" cy="1078865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>
                <a:solidFill>
                  <a:srgbClr val="FF0000"/>
                </a:solidFill>
                <a:latin typeface="Century Gothic" panose="020B0502020202020204" charset="0"/>
                <a:cs typeface="Century Gothic" panose="020B0502020202020204" charset="0"/>
              </a:rPr>
              <a:t>b</a:t>
            </a:r>
            <a:r>
              <a:rPr lang="en-US" sz="6600" b="1">
                <a:solidFill>
                  <a:schemeClr val="tx1"/>
                </a:solidFill>
                <a:latin typeface="Century Gothic" panose="020B0502020202020204" charset="0"/>
                <a:cs typeface="Century Gothic" panose="020B0502020202020204" charset="0"/>
              </a:rPr>
              <a:t>é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03895" y="2568575"/>
            <a:ext cx="3614420" cy="2942590"/>
          </a:xfrm>
          <a:prstGeom prst="rect">
            <a:avLst/>
          </a:prstGeom>
        </p:spPr>
      </p:pic>
      <p:cxnSp>
        <p:nvCxnSpPr>
          <p:cNvPr id="12" name="Straight Arrow Connector 11"/>
          <p:cNvCxnSpPr/>
          <p:nvPr/>
        </p:nvCxnSpPr>
        <p:spPr>
          <a:xfrm>
            <a:off x="7630160" y="3355340"/>
            <a:ext cx="1152525" cy="238125"/>
          </a:xfrm>
          <a:prstGeom prst="straightConnector1">
            <a:avLst/>
          </a:prstGeom>
          <a:ln w="57150"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" name="Rounded Rectangle 12"/>
          <p:cNvSpPr/>
          <p:nvPr/>
        </p:nvSpPr>
        <p:spPr>
          <a:xfrm>
            <a:off x="8859520" y="5638800"/>
            <a:ext cx="2933065" cy="1167130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>
                <a:solidFill>
                  <a:srgbClr val="FF0000"/>
                </a:solidFill>
                <a:latin typeface="Century Gothic" panose="020B0502020202020204" charset="0"/>
                <a:cs typeface="Century Gothic" panose="020B0502020202020204" charset="0"/>
              </a:rPr>
              <a:t>b</a:t>
            </a:r>
            <a:r>
              <a:rPr lang="en-US" sz="6600" b="1">
                <a:solidFill>
                  <a:schemeClr val="tx1"/>
                </a:solidFill>
                <a:latin typeface="Century Gothic" panose="020B0502020202020204" charset="0"/>
                <a:cs typeface="Century Gothic" panose="020B0502020202020204" charset="0"/>
              </a:rPr>
              <a:t>a </a:t>
            </a:r>
            <a:r>
              <a:rPr lang="en-US" sz="6600" b="1">
                <a:solidFill>
                  <a:srgbClr val="FF0000"/>
                </a:solidFill>
                <a:latin typeface="Century Gothic" panose="020B0502020202020204" charset="0"/>
                <a:cs typeface="Century Gothic" panose="020B0502020202020204" charset="0"/>
              </a:rPr>
              <a:t>b</a:t>
            </a:r>
            <a:r>
              <a:rPr lang="en-US" sz="6600" b="1">
                <a:solidFill>
                  <a:schemeClr val="tx1"/>
                </a:solidFill>
                <a:latin typeface="Century Gothic" panose="020B0502020202020204" charset="0"/>
                <a:cs typeface="Century Gothic" panose="020B0502020202020204" charset="0"/>
              </a:rPr>
              <a:t>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2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5" dur="342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58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1" animBg="1"/>
      <p:bldP spid="5" grpId="0" bldLvl="0" animBg="1"/>
      <p:bldP spid="5" grpId="1" animBg="1"/>
      <p:bldP spid="5" grpId="2" bldLvl="0" animBg="1"/>
      <p:bldP spid="9" grpId="0" animBg="1"/>
      <p:bldP spid="9" grpId="1" animBg="1"/>
      <p:bldP spid="13" grpId="0" animBg="1"/>
      <p:bldP spid="13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endParaRPr lang="en-US"/>
          </a:p>
          <a:p>
            <a:pPr marL="0" indent="0">
              <a:buNone/>
            </a:pPr>
            <a:endParaRPr lang="en-US"/>
          </a:p>
          <a:p>
            <a:pPr marL="0" indent="0">
              <a:buNone/>
            </a:pPr>
            <a:endParaRPr lang="en-US"/>
          </a:p>
          <a:p>
            <a:pPr marL="0" indent="0" algn="ctr">
              <a:buNone/>
            </a:pPr>
            <a:endParaRPr lang="en-US" sz="7200" b="1"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10" name="Content Placeholder 9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3493770" y="1069340"/>
            <a:ext cx="4896485" cy="3872865"/>
          </a:xfrm>
          <a:prstGeom prst="rect">
            <a:avLst/>
          </a:prstGeom>
        </p:spPr>
      </p:pic>
      <p:sp>
        <p:nvSpPr>
          <p:cNvPr id="13" name="Rounded Rectangle 12"/>
          <p:cNvSpPr/>
          <p:nvPr/>
        </p:nvSpPr>
        <p:spPr>
          <a:xfrm>
            <a:off x="4629150" y="5010150"/>
            <a:ext cx="2933065" cy="1167130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>
                <a:solidFill>
                  <a:srgbClr val="FF0000"/>
                </a:solidFill>
                <a:latin typeface="Century Gothic" panose="020B0502020202020204" charset="0"/>
                <a:cs typeface="Century Gothic" panose="020B0502020202020204" charset="0"/>
              </a:rPr>
              <a:t>b</a:t>
            </a:r>
            <a:r>
              <a:rPr lang="en-US" sz="6600" b="1">
                <a:solidFill>
                  <a:schemeClr val="tx1"/>
                </a:solidFill>
                <a:latin typeface="Century Gothic" panose="020B0502020202020204" charset="0"/>
                <a:cs typeface="Century Gothic" panose="020B0502020202020204" charset="0"/>
              </a:rPr>
              <a:t>a </a:t>
            </a:r>
            <a:r>
              <a:rPr lang="en-US" sz="6600" b="1">
                <a:solidFill>
                  <a:srgbClr val="FF0000"/>
                </a:solidFill>
                <a:latin typeface="Century Gothic" panose="020B0502020202020204" charset="0"/>
                <a:cs typeface="Century Gothic" panose="020B0502020202020204" charset="0"/>
              </a:rPr>
              <a:t>b</a:t>
            </a:r>
            <a:r>
              <a:rPr lang="en-US" sz="6600" b="1">
                <a:solidFill>
                  <a:schemeClr val="tx1"/>
                </a:solidFill>
                <a:latin typeface="Century Gothic" panose="020B0502020202020204" charset="0"/>
                <a:cs typeface="Century Gothic" panose="020B0502020202020204" charset="0"/>
              </a:rPr>
              <a:t>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838200" y="1088390"/>
            <a:ext cx="10516235" cy="435165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6600" b="1">
                <a:solidFill>
                  <a:schemeClr val="bg1"/>
                </a:solidFill>
                <a:latin typeface="HP001 4H" panose="020B0603050302020204" charset="0"/>
                <a:cs typeface="HP001 4H" panose="020B0603050302020204" charset="0"/>
              </a:rPr>
              <a:t>Luyện viết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vi-VN"/>
          </a:p>
        </p:txBody>
      </p:sp>
      <p:pic>
        <p:nvPicPr>
          <p:cNvPr id="10" name="Hành trang số (7)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449638" y="620688"/>
            <a:ext cx="6438180" cy="5505475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045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104</Words>
  <Application>Microsoft Office PowerPoint</Application>
  <PresentationFormat>Custom</PresentationFormat>
  <Paragraphs>45</Paragraphs>
  <Slides>10</Slides>
  <Notes>1</Notes>
  <HiddenSlides>0</HiddenSlides>
  <MMClips>12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TRƯỜNG CHUYÊN BIỆT QUẬN 10 </vt:lpstr>
      <vt:lpstr>Chủ đề : Những bài học đầu tiên</vt:lpstr>
      <vt:lpstr>                                                                  Siêu trí nhớ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ba ba      .                     ba ba      .                 ba ba      .                 ba ba      .             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Nghĩa, Huỳnh Trung</dc:creator>
  <cp:lastModifiedBy>ASUS</cp:lastModifiedBy>
  <cp:revision>91</cp:revision>
  <dcterms:created xsi:type="dcterms:W3CDTF">2021-10-02T15:00:00Z</dcterms:created>
  <dcterms:modified xsi:type="dcterms:W3CDTF">2021-10-16T03:51:44Z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1033-11.2.0.9052</vt:lpwstr>
  </property>
</Properties>
</file>